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5" r:id="rId8"/>
    <p:sldId id="260" r:id="rId9"/>
    <p:sldId id="263" r:id="rId10"/>
    <p:sldId id="266" r:id="rId11"/>
    <p:sldId id="272" r:id="rId12"/>
    <p:sldId id="264" r:id="rId13"/>
    <p:sldId id="269" r:id="rId14"/>
    <p:sldId id="270" r:id="rId15"/>
    <p:sldId id="271" r:id="rId16"/>
    <p:sldId id="273"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8D0B6C-D574-41B9-BA25-12A4583EB3A4}"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8D0B6C-D574-41B9-BA25-12A4583EB3A4}"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8D0B6C-D574-41B9-BA25-12A4583EB3A4}"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8D0B6C-D574-41B9-BA25-12A4583EB3A4}"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0B6C-D574-41B9-BA25-12A4583EB3A4}"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8D0B6C-D574-41B9-BA25-12A4583EB3A4}"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8D0B6C-D574-41B9-BA25-12A4583EB3A4}" type="datetimeFigureOut">
              <a:rPr lang="en-GB" smtClean="0"/>
              <a:t>12/06/2020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8D0B6C-D574-41B9-BA25-12A4583EB3A4}" type="datetimeFigureOut">
              <a:rPr lang="en-GB" smtClean="0"/>
              <a:t>12/06/2020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0B6C-D574-41B9-BA25-12A4583EB3A4}" type="datetimeFigureOut">
              <a:rPr lang="en-GB" smtClean="0"/>
              <a:t>12/06/2020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0B6C-D574-41B9-BA25-12A4583EB3A4}"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0B6C-D574-41B9-BA25-12A4583EB3A4}"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D37D9-7D9D-4649-955F-30E3068ADF7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D0B6C-D574-41B9-BA25-12A4583EB3A4}" type="datetimeFigureOut">
              <a:rPr lang="en-GB" smtClean="0"/>
              <a:t>12/06/2020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D37D9-7D9D-4649-955F-30E3068ADF7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13" y="260648"/>
            <a:ext cx="9333120" cy="5688631"/>
          </a:xfrm>
          <a:prstGeom prst="rect">
            <a:avLst/>
          </a:prstGeom>
          <a:noFill/>
          <a:ln w="9525">
            <a:noFill/>
            <a:miter lim="800000"/>
            <a:headEnd/>
            <a:tailEnd/>
          </a:ln>
        </p:spPr>
      </p:pic>
      <p:sp>
        <p:nvSpPr>
          <p:cNvPr id="2" name="TextBox 1"/>
          <p:cNvSpPr txBox="1"/>
          <p:nvPr/>
        </p:nvSpPr>
        <p:spPr>
          <a:xfrm>
            <a:off x="827584" y="6381328"/>
            <a:ext cx="8136904" cy="338554"/>
          </a:xfrm>
          <a:prstGeom prst="rect">
            <a:avLst/>
          </a:prstGeom>
          <a:noFill/>
        </p:spPr>
        <p:txBody>
          <a:bodyPr wrap="square" rtlCol="0">
            <a:spAutoFit/>
          </a:bodyPr>
          <a:lstStyle/>
          <a:p>
            <a:r>
              <a:rPr lang="en-US" sz="1600" i="1" dirty="0" smtClean="0"/>
              <a:t>Edited version of original by </a:t>
            </a:r>
            <a:r>
              <a:rPr lang="en-US" sz="1600" i="1" dirty="0" err="1" smtClean="0"/>
              <a:t>Kezia</a:t>
            </a:r>
            <a:r>
              <a:rPr lang="en-US" sz="1600" i="1" dirty="0" smtClean="0"/>
              <a:t> Matthews from </a:t>
            </a:r>
            <a:r>
              <a:rPr lang="en-US" sz="1600" i="1" dirty="0" err="1" smtClean="0"/>
              <a:t>Shere</a:t>
            </a:r>
            <a:r>
              <a:rPr lang="en-US" sz="1600" i="1" dirty="0" smtClean="0"/>
              <a:t> Infant School &amp; Nursery</a:t>
            </a:r>
            <a:endParaRPr lang="en-GB" sz="1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40035" y="332656"/>
            <a:ext cx="9003965"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ronavirus information/resource hub :: Lincolnshire Young Minds"/>
          <p:cNvPicPr>
            <a:picLocks noChangeAspect="1" noChangeArrowheads="1"/>
          </p:cNvPicPr>
          <p:nvPr/>
        </p:nvPicPr>
        <p:blipFill>
          <a:blip r:embed="rId2" cstate="print"/>
          <a:srcRect t="11584" b="6164"/>
          <a:stretch>
            <a:fillRect/>
          </a:stretch>
        </p:blipFill>
        <p:spPr bwMode="auto">
          <a:xfrm>
            <a:off x="467544" y="476672"/>
            <a:ext cx="8352928" cy="51125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32" y="260648"/>
            <a:ext cx="8424936" cy="6555641"/>
          </a:xfrm>
          <a:prstGeom prst="rect">
            <a:avLst/>
          </a:prstGeom>
        </p:spPr>
        <p:txBody>
          <a:bodyPr wrap="square">
            <a:spAutoFit/>
          </a:bodyPr>
          <a:lstStyle/>
          <a:p>
            <a:r>
              <a:rPr lang="en-GB" sz="2000" dirty="0">
                <a:solidFill>
                  <a:srgbClr val="FF0000"/>
                </a:solidFill>
                <a:latin typeface="Comic Sans MS" pitchFamily="66" charset="0"/>
              </a:rPr>
              <a:t>Break times: just as you come into school at different times, your break times will also be different. Each bubble will be out at a different time and you must stay 2m away from everyone in your bubble</a:t>
            </a:r>
            <a:r>
              <a:rPr lang="en-GB" sz="2000" dirty="0" smtClean="0">
                <a:solidFill>
                  <a:srgbClr val="FF0000"/>
                </a:solidFill>
                <a:latin typeface="Comic Sans MS" pitchFamily="66" charset="0"/>
              </a:rPr>
              <a:t>. We will play in zones on the big yard.</a:t>
            </a:r>
            <a:endParaRPr lang="en-GB" sz="2000" dirty="0" smtClean="0">
              <a:solidFill>
                <a:srgbClr val="FF0000"/>
              </a:solidFill>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US" sz="2000" dirty="0" smtClean="0">
              <a:latin typeface="Comic Sans MS" pitchFamily="66" charset="0"/>
            </a:endParaRPr>
          </a:p>
          <a:p>
            <a:endParaRPr lang="en-US" sz="2000" dirty="0">
              <a:latin typeface="Comic Sans MS" pitchFamily="66" charset="0"/>
            </a:endParaRPr>
          </a:p>
          <a:p>
            <a:endParaRPr lang="en-US" sz="2000" dirty="0" smtClean="0">
              <a:latin typeface="Comic Sans MS" pitchFamily="66" charset="0"/>
            </a:endParaRPr>
          </a:p>
          <a:p>
            <a:endParaRPr lang="en-US" sz="2000" dirty="0">
              <a:latin typeface="Comic Sans MS" pitchFamily="66" charset="0"/>
            </a:endParaRPr>
          </a:p>
          <a:p>
            <a:endParaRPr lang="en-US" sz="2000" dirty="0" smtClean="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r>
              <a:rPr lang="en-GB" sz="2000" dirty="0">
                <a:solidFill>
                  <a:srgbClr val="00B050"/>
                </a:solidFill>
                <a:latin typeface="Comic Sans MS" pitchFamily="66" charset="0"/>
              </a:rPr>
              <a:t>Does anyone have any questions? Does everyone understand?</a:t>
            </a:r>
          </a:p>
        </p:txBody>
      </p:sp>
      <p:pic>
        <p:nvPicPr>
          <p:cNvPr id="3" name="Picture 2"/>
          <p:cNvPicPr>
            <a:picLocks noChangeAspect="1"/>
          </p:cNvPicPr>
          <p:nvPr/>
        </p:nvPicPr>
        <p:blipFill>
          <a:blip r:embed="rId2"/>
          <a:stretch>
            <a:fillRect/>
          </a:stretch>
        </p:blipFill>
        <p:spPr>
          <a:xfrm>
            <a:off x="1788935" y="1772816"/>
            <a:ext cx="5566130" cy="417612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247864"/>
          </a:xfrm>
          <a:prstGeom prst="rect">
            <a:avLst/>
          </a:prstGeom>
        </p:spPr>
        <p:txBody>
          <a:bodyPr wrap="square">
            <a:spAutoFit/>
          </a:bodyPr>
          <a:lstStyle/>
          <a:p>
            <a:r>
              <a:rPr lang="en-GB" sz="2000" dirty="0">
                <a:solidFill>
                  <a:srgbClr val="FF0000"/>
                </a:solidFill>
                <a:latin typeface="Comic Sans MS" pitchFamily="66" charset="0"/>
              </a:rPr>
              <a:t>Lunchtimes: are also different. We will be having our lunch in the Dining Hall with the rest of the people from our bubble. You’ll wash your hands for 20 seconds before eating and then you will eat a packed lunch</a:t>
            </a:r>
            <a:r>
              <a:rPr lang="en-GB" sz="2000" dirty="0" smtClean="0">
                <a:solidFill>
                  <a:srgbClr val="FF0000"/>
                </a:solidFill>
                <a:latin typeface="Comic Sans MS" pitchFamily="66" charset="0"/>
              </a:rPr>
              <a:t>.</a:t>
            </a: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r>
              <a:rPr lang="en-GB" sz="2000" dirty="0" smtClean="0">
                <a:latin typeface="Comic Sans MS" pitchFamily="66" charset="0"/>
              </a:rPr>
              <a:t> </a:t>
            </a:r>
            <a:r>
              <a:rPr lang="en-GB" sz="2000" dirty="0">
                <a:solidFill>
                  <a:schemeClr val="accent5">
                    <a:lumMod val="75000"/>
                  </a:schemeClr>
                </a:solidFill>
                <a:latin typeface="Comic Sans MS" pitchFamily="66" charset="0"/>
              </a:rPr>
              <a:t>During lunch time you will have some time outside with the rest of the people in your bubble, this will be in one of the zoned areas. You must stay within your zoned area</a:t>
            </a:r>
            <a:r>
              <a:rPr lang="en-GB" sz="2000" dirty="0" smtClean="0">
                <a:solidFill>
                  <a:schemeClr val="accent5">
                    <a:lumMod val="75000"/>
                  </a:schemeClr>
                </a:solidFill>
                <a:latin typeface="Comic Sans MS" pitchFamily="66" charset="0"/>
              </a:rPr>
              <a:t>.</a:t>
            </a:r>
          </a:p>
          <a:p>
            <a:endParaRPr lang="en-GB" sz="2000" dirty="0" smtClean="0">
              <a:solidFill>
                <a:schemeClr val="accent5">
                  <a:lumMod val="75000"/>
                </a:schemeClr>
              </a:solidFill>
              <a:latin typeface="Comic Sans MS" pitchFamily="66" charset="0"/>
            </a:endParaRPr>
          </a:p>
          <a:p>
            <a:r>
              <a:rPr lang="en-GB" sz="2000" dirty="0">
                <a:solidFill>
                  <a:srgbClr val="00B050"/>
                </a:solidFill>
                <a:latin typeface="Comic Sans MS" pitchFamily="66" charset="0"/>
              </a:rPr>
              <a:t>Does anyone have any questions? Does everyone understand?</a:t>
            </a:r>
          </a:p>
        </p:txBody>
      </p:sp>
      <p:pic>
        <p:nvPicPr>
          <p:cNvPr id="25603" name="Picture 3"/>
          <p:cNvPicPr>
            <a:picLocks noChangeAspect="1" noChangeArrowheads="1"/>
          </p:cNvPicPr>
          <p:nvPr/>
        </p:nvPicPr>
        <p:blipFill>
          <a:blip r:embed="rId2" cstate="print"/>
          <a:srcRect b="5907"/>
          <a:stretch>
            <a:fillRect/>
          </a:stretch>
        </p:blipFill>
        <p:spPr bwMode="auto">
          <a:xfrm>
            <a:off x="2771800" y="1340768"/>
            <a:ext cx="3273031" cy="332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7992888" cy="5940088"/>
          </a:xfrm>
          <a:prstGeom prst="rect">
            <a:avLst/>
          </a:prstGeom>
        </p:spPr>
        <p:txBody>
          <a:bodyPr wrap="square">
            <a:spAutoFit/>
          </a:bodyPr>
          <a:lstStyle/>
          <a:p>
            <a:r>
              <a:rPr lang="en-GB" sz="2000" dirty="0">
                <a:solidFill>
                  <a:srgbClr val="FF0000"/>
                </a:solidFill>
                <a:latin typeface="Comic Sans MS" pitchFamily="66" charset="0"/>
              </a:rPr>
              <a:t>First aid: if anyone hurts themselves, either in the classroom or outside, a member of staff will go and get a first aider. </a:t>
            </a:r>
            <a:r>
              <a:rPr lang="en-GB" sz="2000" dirty="0" smtClean="0">
                <a:solidFill>
                  <a:srgbClr val="FF0000"/>
                </a:solidFill>
                <a:latin typeface="Comic Sans MS" pitchFamily="66" charset="0"/>
              </a:rPr>
              <a:t>You won’t go to the first aid room anymore. </a:t>
            </a: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r>
              <a:rPr lang="en-GB" sz="2000" dirty="0" smtClean="0">
                <a:solidFill>
                  <a:schemeClr val="accent4">
                    <a:lumMod val="75000"/>
                  </a:schemeClr>
                </a:solidFill>
                <a:latin typeface="Comic Sans MS" pitchFamily="66" charset="0"/>
              </a:rPr>
              <a:t>This </a:t>
            </a:r>
            <a:r>
              <a:rPr lang="en-GB" sz="2000" dirty="0">
                <a:solidFill>
                  <a:schemeClr val="accent4">
                    <a:lumMod val="75000"/>
                  </a:schemeClr>
                </a:solidFill>
                <a:latin typeface="Comic Sans MS" pitchFamily="66" charset="0"/>
              </a:rPr>
              <a:t>person may be wearing gloves, an apron and a mask, this is to keep everyone safe. If they need to go home, they will be taken to the Inclusion Room where they will wait until they are collected</a:t>
            </a:r>
            <a:r>
              <a:rPr lang="en-GB" sz="2000" dirty="0" smtClean="0">
                <a:solidFill>
                  <a:schemeClr val="accent4">
                    <a:lumMod val="75000"/>
                  </a:schemeClr>
                </a:solidFill>
                <a:latin typeface="Comic Sans MS" pitchFamily="66" charset="0"/>
              </a:rPr>
              <a:t>.</a:t>
            </a: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solidFill>
                <a:srgbClr val="00B050"/>
              </a:solidFill>
              <a:latin typeface="Comic Sans MS" pitchFamily="66" charset="0"/>
            </a:endParaRPr>
          </a:p>
          <a:p>
            <a:endParaRPr lang="en-GB" sz="2000" dirty="0">
              <a:solidFill>
                <a:srgbClr val="00B050"/>
              </a:solidFill>
              <a:latin typeface="Comic Sans MS" pitchFamily="66" charset="0"/>
            </a:endParaRPr>
          </a:p>
          <a:p>
            <a:r>
              <a:rPr lang="en-GB" sz="2000" dirty="0" smtClean="0">
                <a:solidFill>
                  <a:srgbClr val="00B050"/>
                </a:solidFill>
                <a:latin typeface="Comic Sans MS" pitchFamily="66" charset="0"/>
              </a:rPr>
              <a:t>Does </a:t>
            </a:r>
            <a:r>
              <a:rPr lang="en-GB" sz="2000" dirty="0">
                <a:solidFill>
                  <a:srgbClr val="00B050"/>
                </a:solidFill>
                <a:latin typeface="Comic Sans MS" pitchFamily="66" charset="0"/>
              </a:rPr>
              <a:t>anyone have any questions? Does everyone </a:t>
            </a:r>
            <a:r>
              <a:rPr lang="en-GB" sz="2000" dirty="0" smtClean="0">
                <a:solidFill>
                  <a:srgbClr val="00B050"/>
                </a:solidFill>
                <a:latin typeface="Comic Sans MS" pitchFamily="66" charset="0"/>
              </a:rPr>
              <a:t>understand?</a:t>
            </a:r>
            <a:endParaRPr lang="en-GB" sz="2000" dirty="0">
              <a:solidFill>
                <a:srgbClr val="00B050"/>
              </a:solidFill>
              <a:latin typeface="Comic Sans MS" pitchFamily="66" charset="0"/>
            </a:endParaRPr>
          </a:p>
        </p:txBody>
      </p:sp>
      <p:pic>
        <p:nvPicPr>
          <p:cNvPr id="26626" name="Picture 2"/>
          <p:cNvPicPr>
            <a:picLocks noChangeAspect="1" noChangeArrowheads="1"/>
          </p:cNvPicPr>
          <p:nvPr/>
        </p:nvPicPr>
        <p:blipFill>
          <a:blip r:embed="rId2" cstate="print"/>
          <a:srcRect/>
          <a:stretch>
            <a:fillRect/>
          </a:stretch>
        </p:blipFill>
        <p:spPr bwMode="auto">
          <a:xfrm>
            <a:off x="4860032" y="1196752"/>
            <a:ext cx="1595670" cy="144016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3635896" y="3645024"/>
            <a:ext cx="1296144" cy="214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352928" cy="5324535"/>
          </a:xfrm>
          <a:prstGeom prst="rect">
            <a:avLst/>
          </a:prstGeom>
        </p:spPr>
        <p:txBody>
          <a:bodyPr wrap="square">
            <a:spAutoFit/>
          </a:bodyPr>
          <a:lstStyle/>
          <a:p>
            <a:r>
              <a:rPr lang="en-GB" sz="2000" dirty="0">
                <a:solidFill>
                  <a:schemeClr val="tx2">
                    <a:lumMod val="75000"/>
                  </a:schemeClr>
                </a:solidFill>
                <a:latin typeface="Comic Sans MS" pitchFamily="66" charset="0"/>
              </a:rPr>
              <a:t>Behaviour: everyone in school is expected to follow these rules and this is to keep everyone safe. If anyone chooses not to follow them, they, and their parents or carers, will be spoken to by a member of the leadership team. </a:t>
            </a:r>
            <a:endParaRPr lang="en-GB" sz="2000" dirty="0" smtClean="0">
              <a:solidFill>
                <a:schemeClr val="tx2">
                  <a:lumMod val="75000"/>
                </a:schemeClr>
              </a:solidFill>
              <a:latin typeface="Comic Sans MS" pitchFamily="66" charset="0"/>
            </a:endParaRPr>
          </a:p>
          <a:p>
            <a:endParaRPr lang="en-GB" sz="2000" dirty="0">
              <a:latin typeface="Comic Sans MS" pitchFamily="66" charset="0"/>
            </a:endParaRPr>
          </a:p>
          <a:p>
            <a:r>
              <a:rPr lang="en-GB" sz="2000" dirty="0" smtClean="0">
                <a:solidFill>
                  <a:srgbClr val="00B050"/>
                </a:solidFill>
                <a:latin typeface="Comic Sans MS" pitchFamily="66" charset="0"/>
              </a:rPr>
              <a:t>If </a:t>
            </a:r>
            <a:r>
              <a:rPr lang="en-GB" sz="2000" dirty="0">
                <a:solidFill>
                  <a:srgbClr val="00B050"/>
                </a:solidFill>
                <a:latin typeface="Comic Sans MS" pitchFamily="66" charset="0"/>
              </a:rPr>
              <a:t>they continue to break the rules then they will not be allowed to return to school, in order to keep everyone safe</a:t>
            </a:r>
            <a:r>
              <a:rPr lang="en-GB" sz="2000" dirty="0" smtClean="0">
                <a:solidFill>
                  <a:srgbClr val="00B050"/>
                </a:solidFill>
                <a:latin typeface="Comic Sans MS" pitchFamily="66" charset="0"/>
              </a:rPr>
              <a:t>. </a:t>
            </a:r>
          </a:p>
          <a:p>
            <a:endParaRPr lang="en-GB" sz="2000" dirty="0">
              <a:solidFill>
                <a:srgbClr val="00B050"/>
              </a:solidFill>
              <a:latin typeface="Comic Sans MS" pitchFamily="66" charset="0"/>
            </a:endParaRPr>
          </a:p>
          <a:p>
            <a:r>
              <a:rPr lang="en-GB" sz="2000" dirty="0" smtClean="0">
                <a:solidFill>
                  <a:srgbClr val="00B050"/>
                </a:solidFill>
                <a:latin typeface="Comic Sans MS" pitchFamily="66" charset="0"/>
              </a:rPr>
              <a:t>You can earn Dojo points for being a super safe rule follower!</a:t>
            </a: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a:p>
            <a:r>
              <a:rPr lang="en-GB" sz="2000" dirty="0">
                <a:solidFill>
                  <a:srgbClr val="FF0000"/>
                </a:solidFill>
                <a:latin typeface="Comic Sans MS" pitchFamily="66" charset="0"/>
              </a:rPr>
              <a:t>Does anyone have any questions? Does everyone understand?</a:t>
            </a:r>
          </a:p>
        </p:txBody>
      </p:sp>
      <p:pic>
        <p:nvPicPr>
          <p:cNvPr id="28673" name="Picture 1"/>
          <p:cNvPicPr>
            <a:picLocks noChangeAspect="1" noChangeArrowheads="1"/>
          </p:cNvPicPr>
          <p:nvPr/>
        </p:nvPicPr>
        <p:blipFill>
          <a:blip r:embed="rId2" cstate="print"/>
          <a:srcRect/>
          <a:stretch>
            <a:fillRect/>
          </a:stretch>
        </p:blipFill>
        <p:spPr bwMode="auto">
          <a:xfrm>
            <a:off x="3203848" y="3573016"/>
            <a:ext cx="1997968" cy="1997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7992888" cy="6247864"/>
          </a:xfrm>
          <a:prstGeom prst="rect">
            <a:avLst/>
          </a:prstGeom>
        </p:spPr>
        <p:txBody>
          <a:bodyPr wrap="square">
            <a:spAutoFit/>
          </a:bodyPr>
          <a:lstStyle/>
          <a:p>
            <a:r>
              <a:rPr lang="en-GB" sz="2000" dirty="0">
                <a:solidFill>
                  <a:srgbClr val="002060"/>
                </a:solidFill>
                <a:latin typeface="Comic Sans MS" pitchFamily="66" charset="0"/>
              </a:rPr>
              <a:t>Evacuation guidelines: If we need to leave our classroom in case there’s a fire, </a:t>
            </a:r>
            <a:r>
              <a:rPr lang="en-GB" sz="2000" dirty="0">
                <a:solidFill>
                  <a:srgbClr val="FF0000"/>
                </a:solidFill>
                <a:latin typeface="Comic Sans MS" pitchFamily="66" charset="0"/>
              </a:rPr>
              <a:t>XXX</a:t>
            </a:r>
            <a:r>
              <a:rPr lang="en-GB" sz="2000" dirty="0">
                <a:solidFill>
                  <a:srgbClr val="002060"/>
                </a:solidFill>
                <a:latin typeface="Comic Sans MS" pitchFamily="66" charset="0"/>
              </a:rPr>
              <a:t> will leave the classroom first and I will tell each person when to follow them. You should keep 2m away from the person in front of you as you walk to the fire assembly point. I will close the classroom door when everyone has left and join you on the yard. Fire marshals will check the building to make sure everyone is safe</a:t>
            </a:r>
            <a:r>
              <a:rPr lang="en-GB" sz="2000" dirty="0" smtClean="0">
                <a:solidFill>
                  <a:srgbClr val="002060"/>
                </a:solidFill>
                <a:latin typeface="Comic Sans MS" pitchFamily="66" charset="0"/>
              </a:rPr>
              <a:t>.</a:t>
            </a: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solidFill>
                <a:srgbClr val="FF0000"/>
              </a:solidFill>
              <a:latin typeface="Comic Sans MS" pitchFamily="66" charset="0"/>
            </a:endParaRPr>
          </a:p>
          <a:p>
            <a:r>
              <a:rPr lang="en-GB" sz="2000" dirty="0" smtClean="0">
                <a:solidFill>
                  <a:srgbClr val="FF0000"/>
                </a:solidFill>
                <a:latin typeface="Comic Sans MS" pitchFamily="66" charset="0"/>
              </a:rPr>
              <a:t>Does </a:t>
            </a:r>
            <a:r>
              <a:rPr lang="en-GB" sz="2000" dirty="0">
                <a:solidFill>
                  <a:srgbClr val="FF0000"/>
                </a:solidFill>
                <a:latin typeface="Comic Sans MS" pitchFamily="66" charset="0"/>
              </a:rPr>
              <a:t>anyone have any questions? Does everyone understand?</a:t>
            </a:r>
          </a:p>
        </p:txBody>
      </p:sp>
      <p:pic>
        <p:nvPicPr>
          <p:cNvPr id="30722" name="Picture 2"/>
          <p:cNvPicPr>
            <a:picLocks noChangeAspect="1" noChangeArrowheads="1"/>
          </p:cNvPicPr>
          <p:nvPr/>
        </p:nvPicPr>
        <p:blipFill>
          <a:blip r:embed="rId2" cstate="print"/>
          <a:srcRect/>
          <a:stretch>
            <a:fillRect/>
          </a:stretch>
        </p:blipFill>
        <p:spPr bwMode="auto">
          <a:xfrm>
            <a:off x="1331640" y="2564904"/>
            <a:ext cx="5620624" cy="3398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1764" y="188640"/>
            <a:ext cx="9122236" cy="6343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9128" y="692696"/>
            <a:ext cx="9114872" cy="5348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188640"/>
            <a:ext cx="6667500" cy="2695575"/>
          </a:xfrm>
          <a:prstGeom prst="rect">
            <a:avLst/>
          </a:prstGeom>
          <a:noFill/>
          <a:ln w="9525">
            <a:noFill/>
            <a:miter lim="800000"/>
            <a:headEnd/>
            <a:tailEnd/>
          </a:ln>
        </p:spPr>
      </p:pic>
      <p:sp>
        <p:nvSpPr>
          <p:cNvPr id="5" name="Rectangle 4"/>
          <p:cNvSpPr/>
          <p:nvPr/>
        </p:nvSpPr>
        <p:spPr>
          <a:xfrm>
            <a:off x="755576" y="2996952"/>
            <a:ext cx="8064896" cy="3539430"/>
          </a:xfrm>
          <a:prstGeom prst="rect">
            <a:avLst/>
          </a:prstGeom>
        </p:spPr>
        <p:txBody>
          <a:bodyPr wrap="square">
            <a:spAutoFit/>
          </a:bodyPr>
          <a:lstStyle/>
          <a:p>
            <a:r>
              <a:rPr lang="en-GB" sz="2800" dirty="0">
                <a:solidFill>
                  <a:srgbClr val="002060"/>
                </a:solidFill>
                <a:latin typeface="Comic Sans MS" pitchFamily="66" charset="0"/>
              </a:rPr>
              <a:t>Bubbles: You may have heard people talking about ‘bubbles’. This means a group of people who work with each other but no-one else. We are all now in bubbles and this is to keep us safe. Our bubble is called </a:t>
            </a:r>
            <a:r>
              <a:rPr lang="en-GB" sz="2800" dirty="0">
                <a:solidFill>
                  <a:srgbClr val="FF0000"/>
                </a:solidFill>
                <a:latin typeface="Comic Sans MS" pitchFamily="66" charset="0"/>
              </a:rPr>
              <a:t>XXX</a:t>
            </a:r>
            <a:r>
              <a:rPr lang="en-GB" sz="2800" dirty="0" smtClean="0">
                <a:solidFill>
                  <a:srgbClr val="002060"/>
                </a:solidFill>
                <a:latin typeface="Comic Sans MS" pitchFamily="66" charset="0"/>
              </a:rPr>
              <a:t>.</a:t>
            </a:r>
            <a:r>
              <a:rPr lang="en-GB" sz="2800" dirty="0">
                <a:solidFill>
                  <a:srgbClr val="002060"/>
                </a:solidFill>
              </a:rPr>
              <a:t> </a:t>
            </a:r>
            <a:endParaRPr lang="en-GB" sz="2800" dirty="0" smtClean="0">
              <a:solidFill>
                <a:srgbClr val="002060"/>
              </a:solidFill>
            </a:endParaRPr>
          </a:p>
          <a:p>
            <a:endParaRPr lang="en-GB" sz="2800" dirty="0"/>
          </a:p>
          <a:p>
            <a:r>
              <a:rPr lang="en-GB" sz="2800" dirty="0" smtClean="0">
                <a:latin typeface="Comic Sans MS" pitchFamily="66" charset="0"/>
              </a:rPr>
              <a:t>Does </a:t>
            </a:r>
            <a:r>
              <a:rPr lang="en-GB" sz="2800" dirty="0">
                <a:latin typeface="Comic Sans MS" pitchFamily="66" charset="0"/>
              </a:rPr>
              <a:t>anyone have any questions? Does everyone understand?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520" y="188640"/>
            <a:ext cx="4536503" cy="646065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499992" y="188640"/>
            <a:ext cx="4392488" cy="6427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3654" y="404664"/>
            <a:ext cx="8762959" cy="5904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85212" y="404664"/>
            <a:ext cx="8958788"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627784" y="1772816"/>
            <a:ext cx="3384376" cy="5013892"/>
          </a:xfrm>
          <a:prstGeom prst="rect">
            <a:avLst/>
          </a:prstGeom>
          <a:noFill/>
          <a:ln w="9525">
            <a:noFill/>
            <a:miter lim="800000"/>
            <a:headEnd/>
            <a:tailEnd/>
          </a:ln>
        </p:spPr>
      </p:pic>
      <p:sp>
        <p:nvSpPr>
          <p:cNvPr id="3" name="Rectangle 2"/>
          <p:cNvSpPr/>
          <p:nvPr/>
        </p:nvSpPr>
        <p:spPr>
          <a:xfrm>
            <a:off x="323528" y="260648"/>
            <a:ext cx="8820472" cy="1477328"/>
          </a:xfrm>
          <a:prstGeom prst="rect">
            <a:avLst/>
          </a:prstGeom>
        </p:spPr>
        <p:txBody>
          <a:bodyPr wrap="square">
            <a:spAutoFit/>
          </a:bodyPr>
          <a:lstStyle/>
          <a:p>
            <a:r>
              <a:rPr lang="en-GB" dirty="0" err="1">
                <a:solidFill>
                  <a:srgbClr val="00B050"/>
                </a:solidFill>
                <a:latin typeface="Comic Sans MS" pitchFamily="66" charset="0"/>
              </a:rPr>
              <a:t>Handwashing</a:t>
            </a:r>
            <a:r>
              <a:rPr lang="en-GB" dirty="0">
                <a:solidFill>
                  <a:srgbClr val="00B050"/>
                </a:solidFill>
                <a:latin typeface="Comic Sans MS" pitchFamily="66" charset="0"/>
              </a:rPr>
              <a:t>: when you arrive in the classroom you will sit at your desk until your teacher tells you to wash your hands for 20 seconds. You’ll also need to wash them for 20 seconds before and after break times, before and after lunch times and before you leave at the end of the day.</a:t>
            </a:r>
          </a:p>
          <a:p>
            <a:r>
              <a:rPr lang="en-GB" dirty="0">
                <a:solidFill>
                  <a:srgbClr val="00B050"/>
                </a:solidFill>
                <a:latin typeface="Comic Sans MS" pitchFamily="66" charset="0"/>
              </a:rPr>
              <a:t>Does anyone have any questions? Does everyone understand?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548680"/>
            <a:ext cx="9114746"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064896" cy="6186309"/>
          </a:xfrm>
          <a:prstGeom prst="rect">
            <a:avLst/>
          </a:prstGeom>
        </p:spPr>
        <p:txBody>
          <a:bodyPr wrap="square">
            <a:spAutoFit/>
          </a:bodyPr>
          <a:lstStyle/>
          <a:p>
            <a:r>
              <a:rPr lang="en-GB" dirty="0">
                <a:solidFill>
                  <a:srgbClr val="7030A0"/>
                </a:solidFill>
                <a:latin typeface="Comic Sans MS" pitchFamily="66" charset="0"/>
              </a:rPr>
              <a:t>Classroom: the equipment on your desks is yours and can only be used by you. Your book is for working in but it won’t be collected in and you will be marking work yourself. If you use a tissue you must ask before putting it into the bin and then wash your hands for 20 seconds</a:t>
            </a:r>
            <a:r>
              <a:rPr lang="en-GB" dirty="0" smtClean="0">
                <a:solidFill>
                  <a:srgbClr val="7030A0"/>
                </a:solidFill>
                <a:latin typeface="Comic Sans MS" pitchFamily="66" charset="0"/>
              </a:rPr>
              <a:t>.</a:t>
            </a: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r>
              <a:rPr lang="en-GB" dirty="0">
                <a:solidFill>
                  <a:srgbClr val="FF0000"/>
                </a:solidFill>
                <a:latin typeface="Comic Sans MS" pitchFamily="66" charset="0"/>
              </a:rPr>
              <a:t>It’s really important that you stay in your seat – if you need </a:t>
            </a:r>
            <a:endParaRPr lang="en-GB" dirty="0" smtClean="0">
              <a:solidFill>
                <a:srgbClr val="FF0000"/>
              </a:solidFill>
              <a:latin typeface="Comic Sans MS" pitchFamily="66" charset="0"/>
            </a:endParaRPr>
          </a:p>
          <a:p>
            <a:r>
              <a:rPr lang="en-GB" dirty="0" smtClean="0">
                <a:solidFill>
                  <a:srgbClr val="FF0000"/>
                </a:solidFill>
                <a:latin typeface="Comic Sans MS" pitchFamily="66" charset="0"/>
              </a:rPr>
              <a:t>something </a:t>
            </a:r>
            <a:r>
              <a:rPr lang="en-GB" dirty="0">
                <a:solidFill>
                  <a:srgbClr val="FF0000"/>
                </a:solidFill>
                <a:latin typeface="Comic Sans MS" pitchFamily="66" charset="0"/>
              </a:rPr>
              <a:t>or want to ask something, just put up your hand</a:t>
            </a:r>
            <a:r>
              <a:rPr lang="en-GB" dirty="0" smtClean="0">
                <a:solidFill>
                  <a:srgbClr val="FF0000"/>
                </a:solidFill>
                <a:latin typeface="Comic Sans MS" pitchFamily="66" charset="0"/>
              </a:rPr>
              <a:t>.</a:t>
            </a:r>
          </a:p>
          <a:p>
            <a:r>
              <a:rPr lang="en-GB" dirty="0" smtClean="0">
                <a:solidFill>
                  <a:srgbClr val="FF0000"/>
                </a:solidFill>
                <a:latin typeface="Comic Sans MS" pitchFamily="66" charset="0"/>
              </a:rPr>
              <a:t> </a:t>
            </a:r>
            <a:r>
              <a:rPr lang="en-GB" dirty="0">
                <a:solidFill>
                  <a:srgbClr val="FF0000"/>
                </a:solidFill>
                <a:latin typeface="Comic Sans MS" pitchFamily="66" charset="0"/>
              </a:rPr>
              <a:t>I won’t be able to come to your desk but I will do my best to </a:t>
            </a:r>
            <a:endParaRPr lang="en-GB" dirty="0" smtClean="0">
              <a:solidFill>
                <a:srgbClr val="FF0000"/>
              </a:solidFill>
              <a:latin typeface="Comic Sans MS" pitchFamily="66" charset="0"/>
            </a:endParaRPr>
          </a:p>
          <a:p>
            <a:r>
              <a:rPr lang="en-GB" dirty="0" smtClean="0">
                <a:solidFill>
                  <a:srgbClr val="FF0000"/>
                </a:solidFill>
                <a:latin typeface="Comic Sans MS" pitchFamily="66" charset="0"/>
              </a:rPr>
              <a:t>help </a:t>
            </a:r>
            <a:r>
              <a:rPr lang="en-GB" dirty="0">
                <a:solidFill>
                  <a:srgbClr val="FF0000"/>
                </a:solidFill>
                <a:latin typeface="Comic Sans MS" pitchFamily="66" charset="0"/>
              </a:rPr>
              <a:t>you or answer your question</a:t>
            </a:r>
            <a:r>
              <a:rPr lang="en-GB" dirty="0" smtClean="0">
                <a:solidFill>
                  <a:srgbClr val="FF0000"/>
                </a:solidFill>
                <a:latin typeface="Comic Sans MS" pitchFamily="66" charset="0"/>
              </a:rPr>
              <a:t>.</a:t>
            </a: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r>
              <a:rPr lang="en-GB" dirty="0">
                <a:solidFill>
                  <a:srgbClr val="00B050"/>
                </a:solidFill>
                <a:latin typeface="Comic Sans MS" pitchFamily="66" charset="0"/>
              </a:rPr>
              <a:t>If you need to sharpen your pencil, take a tissue, place it on your desk and sharpen your pencil onto it. You can then carefully fold your tissue and keep it on your desk until the end of the day</a:t>
            </a:r>
            <a:r>
              <a:rPr lang="en-GB" dirty="0" smtClean="0">
                <a:solidFill>
                  <a:srgbClr val="00B050"/>
                </a:solidFill>
                <a:latin typeface="Comic Sans MS" pitchFamily="66" charset="0"/>
              </a:rPr>
              <a:t>.</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Does anyone have any questions? Does everyone understand?</a:t>
            </a:r>
          </a:p>
        </p:txBody>
      </p:sp>
      <p:pic>
        <p:nvPicPr>
          <p:cNvPr id="5122" name="Picture 2" descr="https://encrypted-tbn0.gstatic.com/images?q=tbn%3AANd9GcTKh7JJh_n0CLx_UhaOOjgmt_RUhxmWsTi4xAQHe1HR-zlNdgL89nSrvanvaElfsAFDmPRpytk&amp;usqp=CAc"/>
          <p:cNvPicPr>
            <a:picLocks noChangeAspect="1" noChangeArrowheads="1"/>
          </p:cNvPicPr>
          <p:nvPr/>
        </p:nvPicPr>
        <p:blipFill>
          <a:blip r:embed="rId2" cstate="print"/>
          <a:srcRect/>
          <a:stretch>
            <a:fillRect/>
          </a:stretch>
        </p:blipFill>
        <p:spPr bwMode="auto">
          <a:xfrm>
            <a:off x="7452320" y="5598367"/>
            <a:ext cx="1259632" cy="1259633"/>
          </a:xfrm>
          <a:prstGeom prst="rect">
            <a:avLst/>
          </a:prstGeom>
          <a:noFill/>
        </p:spPr>
      </p:pic>
      <p:pic>
        <p:nvPicPr>
          <p:cNvPr id="5124" name="Picture 4" descr="Raised Hand Cliparts - Put Your Hands Up Cartoon - Free ..."/>
          <p:cNvPicPr>
            <a:picLocks noChangeAspect="1" noChangeArrowheads="1"/>
          </p:cNvPicPr>
          <p:nvPr/>
        </p:nvPicPr>
        <p:blipFill>
          <a:blip r:embed="rId3" cstate="print"/>
          <a:srcRect l="48863" t="12027" r="29011" b="17528"/>
          <a:stretch>
            <a:fillRect/>
          </a:stretch>
        </p:blipFill>
        <p:spPr bwMode="auto">
          <a:xfrm>
            <a:off x="7380312" y="2564904"/>
            <a:ext cx="1222380" cy="20882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496944" cy="4093428"/>
          </a:xfrm>
          <a:prstGeom prst="rect">
            <a:avLst/>
          </a:prstGeom>
        </p:spPr>
        <p:txBody>
          <a:bodyPr wrap="square">
            <a:spAutoFit/>
          </a:bodyPr>
          <a:lstStyle/>
          <a:p>
            <a:r>
              <a:rPr lang="en-GB" sz="2000" dirty="0">
                <a:solidFill>
                  <a:srgbClr val="FF0000"/>
                </a:solidFill>
                <a:latin typeface="Comic Sans MS" pitchFamily="66" charset="0"/>
              </a:rPr>
              <a:t>Toilets: each bubble has their own toilet to use and only one person at a time will be able to go. To keep us safe, this is the only toilet you must use. </a:t>
            </a:r>
            <a:r>
              <a:rPr lang="en-GB" sz="2000" dirty="0" smtClean="0">
                <a:solidFill>
                  <a:srgbClr val="FF0000"/>
                </a:solidFill>
                <a:latin typeface="Comic Sans MS" pitchFamily="66" charset="0"/>
              </a:rPr>
              <a:t>Our toilets are...</a:t>
            </a:r>
          </a:p>
          <a:p>
            <a:endParaRPr lang="en-GB" sz="2000" dirty="0">
              <a:solidFill>
                <a:srgbClr val="FF0000"/>
              </a:solidFill>
              <a:latin typeface="Comic Sans MS" pitchFamily="66" charset="0"/>
            </a:endParaRPr>
          </a:p>
          <a:p>
            <a:endParaRPr lang="en-GB" sz="2000" dirty="0" smtClean="0">
              <a:solidFill>
                <a:srgbClr val="00B050"/>
              </a:solidFill>
              <a:latin typeface="Comic Sans MS" pitchFamily="66" charset="0"/>
            </a:endParaRPr>
          </a:p>
          <a:p>
            <a:endParaRPr lang="en-GB" sz="2000" dirty="0">
              <a:solidFill>
                <a:srgbClr val="00B050"/>
              </a:solidFill>
              <a:latin typeface="Comic Sans MS" pitchFamily="66" charset="0"/>
            </a:endParaRPr>
          </a:p>
          <a:p>
            <a:endParaRPr lang="en-GB" sz="2000" dirty="0" smtClean="0">
              <a:solidFill>
                <a:srgbClr val="00B050"/>
              </a:solidFill>
              <a:latin typeface="Comic Sans MS" pitchFamily="66" charset="0"/>
            </a:endParaRPr>
          </a:p>
          <a:p>
            <a:endParaRPr lang="en-GB" sz="2000" dirty="0">
              <a:solidFill>
                <a:srgbClr val="00B050"/>
              </a:solidFill>
              <a:latin typeface="Comic Sans MS" pitchFamily="66" charset="0"/>
            </a:endParaRPr>
          </a:p>
          <a:p>
            <a:r>
              <a:rPr lang="en-GB" sz="2000" dirty="0" smtClean="0">
                <a:solidFill>
                  <a:srgbClr val="00B050"/>
                </a:solidFill>
                <a:latin typeface="Comic Sans MS" pitchFamily="66" charset="0"/>
              </a:rPr>
              <a:t>When </a:t>
            </a:r>
            <a:r>
              <a:rPr lang="en-GB" sz="2000" dirty="0">
                <a:solidFill>
                  <a:srgbClr val="00B050"/>
                </a:solidFill>
                <a:latin typeface="Comic Sans MS" pitchFamily="66" charset="0"/>
              </a:rPr>
              <a:t>you have been to the toilet and washed your hands for 20 seconds, use paper towels to dry your hands and place them in the bin</a:t>
            </a:r>
            <a:r>
              <a:rPr lang="en-GB" sz="2000" dirty="0" smtClean="0">
                <a:solidFill>
                  <a:srgbClr val="00B050"/>
                </a:solidFill>
                <a:latin typeface="Comic Sans MS" pitchFamily="66" charset="0"/>
              </a:rPr>
              <a:t>.</a:t>
            </a:r>
          </a:p>
          <a:p>
            <a:endParaRPr lang="en-GB" sz="2000" dirty="0">
              <a:solidFill>
                <a:srgbClr val="FF0000"/>
              </a:solidFill>
              <a:latin typeface="Comic Sans MS" pitchFamily="66" charset="0"/>
            </a:endParaRPr>
          </a:p>
          <a:p>
            <a:r>
              <a:rPr lang="en-GB" sz="2000" dirty="0">
                <a:solidFill>
                  <a:srgbClr val="002060"/>
                </a:solidFill>
                <a:latin typeface="Comic Sans MS" pitchFamily="66" charset="0"/>
              </a:rPr>
              <a:t>Does anyone have any questions? Does everyone understand?</a:t>
            </a:r>
          </a:p>
        </p:txBody>
      </p:sp>
      <p:sp>
        <p:nvSpPr>
          <p:cNvPr id="20482" name="AutoShape 2" descr="ᐈ Toilet cartoon stock images, Royalty Free cartoon toile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84" name="AutoShape 4" descr="Bathroom toilet carto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86" name="AutoShape 6" descr="Bathroom toilet carto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88" name="AutoShape 8" descr="Bathroom toilet carto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489" name="Picture 9"/>
          <p:cNvPicPr>
            <a:picLocks noChangeAspect="1" noChangeArrowheads="1"/>
          </p:cNvPicPr>
          <p:nvPr/>
        </p:nvPicPr>
        <p:blipFill>
          <a:blip r:embed="rId2" cstate="print"/>
          <a:srcRect b="12396"/>
          <a:stretch>
            <a:fillRect/>
          </a:stretch>
        </p:blipFill>
        <p:spPr bwMode="auto">
          <a:xfrm>
            <a:off x="6732240" y="4913784"/>
            <a:ext cx="2057400"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816</Words>
  <Application>Microsoft Office PowerPoint</Application>
  <PresentationFormat>On-screen Show (4:3)</PresentationFormat>
  <Paragraphs>107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 Edwards</dc:creator>
  <cp:lastModifiedBy>Stuart, Derek</cp:lastModifiedBy>
  <cp:revision>9</cp:revision>
  <dcterms:created xsi:type="dcterms:W3CDTF">2020-06-08T10:17:07Z</dcterms:created>
  <dcterms:modified xsi:type="dcterms:W3CDTF">2020-06-12T09:44:55Z</dcterms:modified>
</cp:coreProperties>
</file>